
<file path=[Content_Types].xml><?xml version="1.0" encoding="utf-8"?>
<Types xmlns="http://schemas.openxmlformats.org/package/2006/content-types">
  <Default Extension="xml" ContentType="application/vnd.openxmlformats-officedocument.presentationml.presentation.main+xml"/>
  <Default Extension="rels" ContentType="application/vnd.openxmlformats-package.relationships+xml"/>
  <Default Extension="png" ContentType="image/png"/>
  <Override PartName="/ppt/slideMasters/slideMaster.xml" ContentType="application/vnd.openxmlformats-officedocument.presentationml.slideMaster+xml"/>
  <Override PartName="/ppt/slideLayouts/slideLayout.xml" ContentType="application/vnd.openxmlformats-officedocument.presentationml.slideLayout+xml"/>
  <Override PartName="/ppt/slideMasters/theme/theme.xml" ContentType="application/vnd.openxmlformats-officedocument.theme+xml"/>
  <Override PartName="/ppt/slides/slide.xml" ContentType="application/vnd.openxmlformats-officedocument.presentationml.slide+xml"/>
</Types>
</file>

<file path=_rels/.rels>&#65279;<?xml version="1.0" encoding="utf-8"?><Relationships xmlns="http://schemas.openxmlformats.org/package/2006/relationships"><Relationship Type="http://schemas.openxmlformats.org/officeDocument/2006/relationships/officeDocument" Target="/ppt/presentation.xml" Id="Rbffdfa25c2c54c59" /></Relationships>
</file>

<file path=ppt/presentation.xml><?xml version="1.0" encoding="utf-8"?>
<p:presentation xmlns:p="http://schemas.openxmlformats.org/presentationml/2006/main">
  <p:sldMasterIdLst>
    <p:sldMasterId xmlns:r="http://schemas.openxmlformats.org/officeDocument/2006/relationships" id="2147483649" r:id="rId1"/>
  </p:sldMasterIdLst>
  <p:sldIdLst>
    <p:sldId xmlns:r="http://schemas.openxmlformats.org/officeDocument/2006/relationships" id="260" r:id="rId6"/>
  </p:sldIdLst>
  <p:sldSz cx="12191695" cy="6858000"/>
  <p:notesSz cx="7772400" cy="10058400"/>
  <p:defaultTextStyle/>
</p:presentation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/ppt/slideMasters/slideMaster.xml" Id="rId1" /><Relationship Type="http://schemas.openxmlformats.org/officeDocument/2006/relationships/theme" Target="/ppt/slideMasters/theme/theme.xml" Id="rId5" /><Relationship Type="http://schemas.openxmlformats.org/officeDocument/2006/relationships/slide" Target="/ppt/slides/slide.xml" Id="rId6" /></Relationships>
</file>

<file path=ppt/slideLayouts/_rels/slideLayout.xml.rels>&#65279;<?xml version="1.0" encoding="utf-8"?><Relationships xmlns="http://schemas.openxmlformats.org/package/2006/relationships"><Relationship Type="http://schemas.openxmlformats.org/officeDocument/2006/relationships/slideMaster" Target="/ppt/slideMasters/slideMaster.xml" Id="rId3" /></Relationships>
</file>

<file path=ppt/slideLayouts/slideLayout.xml><?xml version="1.0" encoding="utf-8"?>
<p:sldLayout xmlns:p="http://schemas.openxmlformats.org/presentationml/2006/main">
  <p:cSld>
    <p:spTree>
      <p:nvGrpSpPr>
        <p:cNvPr id="258" name=""/>
        <p:cNvGrpSpPr/>
        <p:nvPr/>
      </p:nvGrpSpPr>
      <p:grpSpPr>
        <a:xfrm xmlns:a="http://schemas.openxmlformats.org/drawingml/2006/main"/>
      </p:grpSpPr>
    </p:spTree>
  </p:cSld>
  <p:clrMapOvr>
    <a:masterClrMapping xmlns:a="http://schemas.openxmlformats.org/drawingml/2006/main"/>
  </p:clrMapOvr>
</p:sldLayout>
</file>

<file path=ppt/slideMasters/_rels/slideMaster.xml.rels>&#65279;<?xml version="1.0" encoding="utf-8"?><Relationships xmlns="http://schemas.openxmlformats.org/package/2006/relationships"><Relationship Type="http://schemas.openxmlformats.org/officeDocument/2006/relationships/slideLayout" Target="/ppt/slideLayouts/slideLayout.xml" Id="rId2" /><Relationship Type="http://schemas.openxmlformats.org/officeDocument/2006/relationships/theme" Target="/ppt/slideMasters/theme/theme.xml" Id="rId4" /></Relationships>
</file>

<file path=ppt/slideMasters/slideMaster.xml><?xml version="1.0" encoding="utf-8"?>
<p:sldMaster xmlns:p="http://schemas.openxmlformats.org/presentationml/2006/main">
  <p:cSld>
    <p:spTree>
      <p:nvGrpSpPr>
        <p:cNvPr id="257" name=""/>
        <p:cNvGrpSpPr/>
        <p:nvPr/>
      </p:nvGrpSpPr>
      <p:grpSpPr>
        <a:xfrm xmlns:a="http://schemas.openxmlformats.org/drawingml/2006/main"/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xmlns:r="http://schemas.openxmlformats.org/officeDocument/2006/relationships" id="2147483650" r:id="rId2"/>
  </p:sldLayoutIdLst>
  <p:txStyles>
    <p:titleStyle/>
    <p:bodyStyle/>
    <p:otherStyle/>
  </p:txStyles>
</p:sldMaster>
</file>

<file path=ppt/slideMasters/theme/theme.xml><?xml version="1.0" encoding="utf-8"?>
<a:theme xmlns:a="http://schemas.openxmlformats.org/drawingml/2006/main" name="Reporting Services 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Reporting Services Theme Elements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noFill/>
        <a:pattFill/>
        <a:grpFill/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slides/_rels/slide.xml.rels>&#65279;<?xml version="1.0" encoding="utf-8"?><Relationships xmlns="http://schemas.openxmlformats.org/package/2006/relationships"><Relationship Type="http://schemas.openxmlformats.org/officeDocument/2006/relationships/slideLayout" Target="/ppt/slideLayouts/slideLayout.xml" Id="rId7" /><Relationship Type="http://schemas.openxmlformats.org/officeDocument/2006/relationships/image" Target="/ppt/media/image.png" Id="rId8" /><Relationship Type="http://schemas.openxmlformats.org/officeDocument/2006/relationships/image" Target="/ppt/media/image2.png" Id="rId9" /><Relationship Type="http://schemas.openxmlformats.org/officeDocument/2006/relationships/image" Target="/ppt/media/image3.png" Id="rId10" /></Relationships>
</file>

<file path=ppt/slides/slide.xml><?xml version="1.0" encoding="utf-8"?>
<p:sld xmlns:p="http://schemas.openxmlformats.org/presentationml/2006/main">
  <p:cSld>
    <p:spTree>
      <p:nvGrpSpPr>
        <p:cNvPr id="259" name=""/>
        <p:cNvGrpSpPr/>
        <p:nvPr/>
      </p:nvGrpSpPr>
      <p:grpSpPr>
        <a:xfrm xmlns:a="http://schemas.openxmlformats.org/drawingml/2006/main"/>
      </p:grpSpPr>
      <p:pic>
        <p:nvPicPr>
          <p:cNvPr id="261" name="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8"/>
          <a:srcRect xmlns:a="http://schemas.openxmlformats.org/drawingml/2006/main" l="0" t="0" r="0" b="0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756958" y="2942348"/>
            <a:ext cx="9198328" cy="2382862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</p:pic>
      <p:pic>
        <p:nvPicPr>
          <p:cNvPr id="262" name="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9"/>
          <a:srcRect xmlns:a="http://schemas.openxmlformats.org/drawingml/2006/main" l="0" t="0" r="0" b="0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903643" y="3032484"/>
            <a:ext cx="9051642" cy="2189549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</p:pic>
      <p:sp>
        <p:nvSpPr>
          <p:cNvPr id="263" name=""/>
          <p:cNvSpPr/>
          <p:nvPr/>
        </p:nvSpPr>
        <p:spPr>
          <a:xfrm xmlns:a="http://schemas.openxmlformats.org/drawingml/2006/main">
            <a:off x="756958" y="5955495"/>
            <a:ext cx="1655456" cy="216000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t" anchorCtr="0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hr-Hr" sz="1000" b="0" i="0" u="none" strike="noStrike" dirty="0">
                <a:solidFill>
                  <a:srgbClr val="000000"/>
                </a:solidFill>
                <a:latin typeface="Times New Roman"/>
              </a:rPr>
              <a:t>Datum i vrijeme generisanja:</a:t>
            </a:r>
          </a:p>
        </p:txBody>
      </p:sp>
      <p:sp>
        <p:nvSpPr>
          <p:cNvPr id="264" name=""/>
          <p:cNvSpPr/>
          <p:nvPr/>
        </p:nvSpPr>
        <p:spPr>
          <a:xfrm xmlns:a="http://schemas.openxmlformats.org/drawingml/2006/main">
            <a:off x="2437812" y="5955495"/>
            <a:ext cx="1509599" cy="216000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t" anchorCtr="0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hr-Hr" sz="1000" b="0" i="0" u="none" strike="noStrike" dirty="0">
                <a:solidFill>
                  <a:srgbClr val="000000"/>
                </a:solidFill>
                <a:latin typeface="Times New Roman"/>
              </a:rPr>
              <a:t>12.10.2021. 13:20h</a:t>
            </a:r>
          </a:p>
        </p:txBody>
      </p:sp>
      <p:sp>
        <p:nvSpPr>
          <p:cNvPr id="265" name=""/>
          <p:cNvSpPr/>
          <p:nvPr/>
        </p:nvSpPr>
        <p:spPr>
          <a:xfrm xmlns:a="http://schemas.openxmlformats.org/drawingml/2006/main">
            <a:off x="756958" y="5488668"/>
            <a:ext cx="8910522" cy="454126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t" anchorCtr="0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hr-Hr" sz="1050" b="0" i="0" u="none" strike="noStrike" dirty="0">
                <a:solidFill>
                  <a:srgbClr val="000000"/>
                </a:solidFill>
                <a:latin typeface="Times New Roman"/>
              </a:rPr>
              <a:t>*Kandidati iz država nastalih nakon raspada SFRJ</a:t>
            </a:r>
          </a:p>
          <a:p xmlns:a="http://schemas.openxmlformats.org/drawingml/2006/main">
            <a:pPr marL="0" marR="0" indent="0" algn="l" rtl="0"/>
            <a:r>
              <a:rPr lang="hr-Hr" sz="1050" b="0" i="0" u="none" strike="noStrike" dirty="0">
                <a:solidFill>
                  <a:srgbClr val="000000"/>
                </a:solidFill>
                <a:latin typeface="Times New Roman"/>
              </a:rPr>
              <a:t>**Prema Članu 11. teksta Konkursa za upis studenata u prvu godinu prvog ciklusa i integriranog studija na Univerzitetu u Sarajevu u studijskoj 2021/2022. godini</a:t>
            </a:r>
          </a:p>
        </p:txBody>
      </p:sp>
      <p:sp>
        <p:nvSpPr>
          <p:cNvPr id="266" name=""/>
          <p:cNvSpPr/>
          <p:nvPr/>
        </p:nvSpPr>
        <p:spPr>
          <a:xfrm xmlns:a="http://schemas.openxmlformats.org/drawingml/2006/main">
            <a:off x="779818" y="521925"/>
            <a:ext cx="1928476" cy="636905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0" tIns="0" rIns="0" bIns="0" anchor="t" anchorCtr="0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hr-Hr" sz="1200" b="0" i="0" u="none" strike="noStrike" dirty="0">
                <a:solidFill>
                  <a:srgbClr val="000000"/>
                </a:solidFill>
                <a:latin typeface="Times New Roman"/>
              </a:rPr>
              <a:t>Bosna i Hercegovina</a:t>
            </a:r>
          </a:p>
          <a:p xmlns:a="http://schemas.openxmlformats.org/drawingml/2006/main">
            <a:pPr marL="0" marR="0" indent="0" algn="l" rtl="0"/>
            <a:r>
              <a:rPr lang="hr-Hr" sz="1200" b="0" i="0" u="none" strike="noStrike" dirty="0">
                <a:solidFill>
                  <a:srgbClr val="000000"/>
                </a:solidFill>
                <a:latin typeface="Times New Roman"/>
              </a:rPr>
              <a:t>Federacija Bosne i Hercegovine</a:t>
            </a:r>
          </a:p>
          <a:p xmlns:a="http://schemas.openxmlformats.org/drawingml/2006/main">
            <a:pPr marL="0" marR="0" indent="0" algn="l" rtl="0"/>
            <a:r>
              <a:rPr lang="hr-Hr" sz="1200" b="0" i="0" u="none" strike="noStrike" dirty="0">
                <a:solidFill>
                  <a:srgbClr val="000000"/>
                </a:solidFill>
                <a:latin typeface="Times New Roman"/>
              </a:rPr>
              <a:t>KANTON SARAJEVO</a:t>
            </a:r>
          </a:p>
        </p:txBody>
      </p:sp>
      <p:sp>
        <p:nvSpPr>
          <p:cNvPr id="267" name=""/>
          <p:cNvSpPr/>
          <p:nvPr/>
        </p:nvSpPr>
        <p:spPr>
          <a:xfrm xmlns:a="http://schemas.openxmlformats.org/drawingml/2006/main">
            <a:off x="1017944" y="2135687"/>
            <a:ext cx="7996125" cy="501750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t" anchorCtr="0"/>
          <a:lstStyle xmlns:a="http://schemas.openxmlformats.org/drawingml/2006/main"/>
          <a:p xmlns:a="http://schemas.openxmlformats.org/drawingml/2006/main">
            <a:pPr marL="0" marR="0" indent="0" algn="ctr" rtl="0"/>
            <a:r>
              <a:rPr lang="hr-Hr" sz="1200" b="0" i="0" u="none" strike="noStrike" dirty="0">
                <a:solidFill>
                  <a:srgbClr val="000000"/>
                </a:solidFill>
                <a:latin typeface="Times New Roman"/>
              </a:rPr>
              <a:t>KONAČNA RANG LISTA KANDIDATA ZA UPIS U PRVU GODINU II CIKLUSA STUDIJA STUDIJSKA 2021/2022. GODINA (I UPISNI ROK)</a:t>
            </a:r>
          </a:p>
        </p:txBody>
      </p:sp>
      <p:pic>
        <p:nvPicPr>
          <p:cNvPr id="268" name="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10"/>
          <a:srcRect xmlns:a="http://schemas.openxmlformats.org/drawingml/2006/main" l="0" t="0" r="0" b="0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4673761" y="611333"/>
            <a:ext cx="833796" cy="844801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</p:pic>
      <p:sp>
        <p:nvSpPr>
          <p:cNvPr id="269" name=""/>
          <p:cNvSpPr/>
          <p:nvPr/>
        </p:nvSpPr>
        <p:spPr>
          <a:xfrm xmlns:a="http://schemas.openxmlformats.org/drawingml/2006/main">
            <a:off x="1017943" y="1570437"/>
            <a:ext cx="7996125" cy="501750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b" anchorCtr="0"/>
          <a:lstStyle xmlns:a="http://schemas.openxmlformats.org/drawingml/2006/main"/>
          <a:p xmlns:a="http://schemas.openxmlformats.org/drawingml/2006/main">
            <a:pPr marL="0" marR="0" indent="0" algn="ctr" rtl="0"/>
            <a:r>
              <a:rPr lang="hr-Hr" sz="1200" b="0" i="0" u="none" strike="noStrike" dirty="0">
                <a:solidFill>
                  <a:srgbClr val="000000"/>
                </a:solidFill>
                <a:latin typeface="Times New Roman"/>
              </a:rPr>
              <a:t>Pedagoški fakultet
Predškolski odgoj</a:t>
            </a:r>
          </a:p>
        </p:txBody>
      </p:sp>
    </p:spTree>
  </p:cSld>
  <p:clrMapOvr>
    <a:masterClrMapping xmlns:a="http://schemas.openxmlformats.org/drawingml/2006/main"/>
  </p:clrMapOvr>
</p:sld>
</file>